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s.wikipedia.org/wiki/Alfabeto" TargetMode="External"/><Relationship Id="rId7" Type="http://schemas.openxmlformats.org/officeDocument/2006/relationships/hyperlink" Target="https://commons.wikimedia.org/wiki/File:Latin_Alphabet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hyperlink" Target="https://commons.wikimedia.org/wiki/File:Modern_Greek_alphabet_sample.svg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C0845DF-482B-41B8-9AF2-21165DFFB4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Latinsko pismo</a:t>
            </a:r>
            <a:br>
              <a:rPr lang="hr-HR" dirty="0"/>
            </a:br>
            <a:r>
              <a:rPr lang="hr-HR" dirty="0"/>
              <a:t>LATINICA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7EFE074-A048-4BED-9F4F-6F126F5C42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60893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9AA0051-0C15-4D78-B8D4-9E1C0E6C9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RAZVOJ LATINICE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F6A61AD-22D2-456D-B9CC-2DDCB6874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Feničko pismo - potkraj II. tisućljeća Feničani su poznavali i upotrebljavali pismo od 22 slova koja su odgovarala suglasnicima, a samoglasnici su se podrazumijevali</a:t>
            </a:r>
          </a:p>
          <a:p>
            <a:r>
              <a:rPr lang="hr-HR" dirty="0"/>
              <a:t>Grci od Feničana prihvaćaju alfabet i oblikuju ga u VII. st. pr. Kr.  </a:t>
            </a:r>
            <a:r>
              <a:rPr lang="hr-HR" dirty="0">
                <a:sym typeface="Wingdings" panose="05000000000000000000" pitchFamily="2" charset="2"/>
              </a:rPr>
              <a:t> prilagođavaju ga grčkom glasovnom sustavu i uvode samoglasnike</a:t>
            </a:r>
          </a:p>
          <a:p>
            <a:r>
              <a:rPr lang="hr-HR" dirty="0"/>
              <a:t>Grčkom kolonizacijom južne Italije Etruščani su došli u dodir s grčkim pismom koje još nije bilo standardizirano te su ga oko VIII. st. pr. Kr. preuzeli i prilagodili svojemu </a:t>
            </a:r>
            <a:r>
              <a:rPr lang="hr-HR" dirty="0" err="1"/>
              <a:t>neindoeuropskom</a:t>
            </a:r>
            <a:r>
              <a:rPr lang="hr-HR" dirty="0"/>
              <a:t> jeziku</a:t>
            </a:r>
          </a:p>
          <a:p>
            <a:r>
              <a:rPr lang="hr-HR" dirty="0"/>
              <a:t>Na etruščanskim temeljima stanovnici Lacija (koji su govorili latinskim jezikom) sastavljaju svoje pismo, preuzevši 21 slovo od Etruščana i poslije još dva (Y i Z) od Grka pa je tako nastao latinski alfabet, odnosno abeceda </a:t>
            </a:r>
            <a:r>
              <a:rPr lang="hr-HR" dirty="0">
                <a:sym typeface="Wingdings" panose="05000000000000000000" pitchFamily="2" charset="2"/>
              </a:rPr>
              <a:t> 23 slova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2483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0858174A-4D17-4BC6-9EE7-ABFBE436F3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844157" y="356160"/>
            <a:ext cx="3008332" cy="27074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5" name="Slika 14" descr="Slika na kojoj se prikazuje na otvorenom, znak, zgrada, nebo&#10;&#10;Opis je generiran uz vrlo visoku pouzdanost">
            <a:extLst>
              <a:ext uri="{FF2B5EF4-FFF2-40B4-BE49-F238E27FC236}">
                <a16:creationId xmlns:a16="http://schemas.microsoft.com/office/drawing/2014/main" id="{E652F0AC-C22B-4FB3-B564-9BF1252C39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201168" y="121392"/>
            <a:ext cx="6723888" cy="317703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8" name="Slika 17">
            <a:extLst>
              <a:ext uri="{FF2B5EF4-FFF2-40B4-BE49-F238E27FC236}">
                <a16:creationId xmlns:a16="http://schemas.microsoft.com/office/drawing/2014/main" id="{B0855A39-E042-4338-BAA7-808CBF6C27A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6647405" y="3834188"/>
            <a:ext cx="5401837" cy="217816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095991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ctangle 138">
            <a:extLst>
              <a:ext uri="{FF2B5EF4-FFF2-40B4-BE49-F238E27FC236}">
                <a16:creationId xmlns:a16="http://schemas.microsoft.com/office/drawing/2014/main" id="{E724B9E8-02C8-4B2E-8770-A00A67760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41" name="Picture 140">
            <a:extLst>
              <a:ext uri="{FF2B5EF4-FFF2-40B4-BE49-F238E27FC236}">
                <a16:creationId xmlns:a16="http://schemas.microsoft.com/office/drawing/2014/main" id="{7B8AE548-0BFA-4792-9962-3375923C7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67639EF4-FA83-4D85-90FE-B831AF283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CC87E76A-8F50-413D-9BFC-C5A1525BD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47" name="Rectangle 146">
            <a:extLst>
              <a:ext uri="{FF2B5EF4-FFF2-40B4-BE49-F238E27FC236}">
                <a16:creationId xmlns:a16="http://schemas.microsoft.com/office/drawing/2014/main" id="{0F28EA84-13B4-4494-A4D3-8DE462FF0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6BEB1B24-66CE-4D63-A39D-2D1B481DF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645CD39-0353-48A2-9D2B-03778FB75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301" y="1474969"/>
            <a:ext cx="2823919" cy="1868760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hr-HR" sz="3100" dirty="0"/>
              <a:t>TRAJANOV STUP U RIMU</a:t>
            </a:r>
            <a:endParaRPr lang="en-US" sz="3100" dirty="0"/>
          </a:p>
        </p:txBody>
      </p: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78DE337D-1DBA-4536-8145-B43EE65C7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9301" y="3528543"/>
            <a:ext cx="28239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https://upload.wikimedia.org/wikipedia/commons/thumb/0/0a/Trajans_column_from_west.jpg/320px-Trajans_column_from_west.jpg">
            <a:extLst>
              <a:ext uri="{FF2B5EF4-FFF2-40B4-BE49-F238E27FC236}">
                <a16:creationId xmlns:a16="http://schemas.microsoft.com/office/drawing/2014/main" id="{57660108-D889-43A2-8590-5864C9B17E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529" y="315636"/>
            <a:ext cx="888251" cy="5149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upload.wikimedia.org/wikipedia/commons/thumb/c/c5/Base_Colonne_Trajane.JPG/1280px-Base_Colonne_Trajane.JPG">
            <a:extLst>
              <a:ext uri="{FF2B5EF4-FFF2-40B4-BE49-F238E27FC236}">
                <a16:creationId xmlns:a16="http://schemas.microsoft.com/office/drawing/2014/main" id="{E4B07569-2381-4C8C-8DC6-89C7134822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272" y="184715"/>
            <a:ext cx="3460981" cy="2491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ase columna trajana.jpg">
            <a:extLst>
              <a:ext uri="{FF2B5EF4-FFF2-40B4-BE49-F238E27FC236}">
                <a16:creationId xmlns:a16="http://schemas.microsoft.com/office/drawing/2014/main" id="{F7AC6CB2-CF2A-4601-B1A9-F72CCFD7197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4391" y="668401"/>
            <a:ext cx="3687168" cy="1613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" name="Picture 152">
            <a:extLst>
              <a:ext uri="{FF2B5EF4-FFF2-40B4-BE49-F238E27FC236}">
                <a16:creationId xmlns:a16="http://schemas.microsoft.com/office/drawing/2014/main" id="{E7233926-059A-41AD-A9F2-56552CF4FF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C13C145E-93D4-481E-92DC-736D9EBA37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ravokutnik 11">
            <a:extLst>
              <a:ext uri="{FF2B5EF4-FFF2-40B4-BE49-F238E27FC236}">
                <a16:creationId xmlns:a16="http://schemas.microsoft.com/office/drawing/2014/main" id="{4BA93E9A-6297-4F6F-91E8-BA5ADAA4EBE0}"/>
              </a:ext>
            </a:extLst>
          </p:cNvPr>
          <p:cNvSpPr/>
          <p:nvPr/>
        </p:nvSpPr>
        <p:spPr>
          <a:xfrm>
            <a:off x="5177018" y="2915572"/>
            <a:ext cx="60522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solidFill>
                  <a:srgbClr val="222222"/>
                </a:solidFill>
                <a:latin typeface="Arial" panose="020B0604020202020204" pitchFamily="34" charset="0"/>
              </a:rPr>
              <a:t>SENATVS•POPVLVSQVE•ROMANVS			</a:t>
            </a:r>
            <a:br>
              <a:rPr lang="hr-HR" dirty="0"/>
            </a:br>
            <a:r>
              <a:rPr lang="hr-HR" dirty="0">
                <a:solidFill>
                  <a:srgbClr val="222222"/>
                </a:solidFill>
                <a:latin typeface="Arial" panose="020B0604020202020204" pitchFamily="34" charset="0"/>
              </a:rPr>
              <a:t>IMP•CAESARI•DIVI•NERVAE•F•NERVAE</a:t>
            </a:r>
            <a:br>
              <a:rPr lang="hr-HR" dirty="0"/>
            </a:br>
            <a:r>
              <a:rPr lang="hr-HR" dirty="0">
                <a:solidFill>
                  <a:srgbClr val="222222"/>
                </a:solidFill>
                <a:latin typeface="Arial" panose="020B0604020202020204" pitchFamily="34" charset="0"/>
              </a:rPr>
              <a:t>TRAIANO•AVG•GERM•DACICO•PONTIF</a:t>
            </a:r>
            <a:br>
              <a:rPr lang="hr-HR" dirty="0"/>
            </a:br>
            <a:r>
              <a:rPr lang="hr-HR" dirty="0">
                <a:solidFill>
                  <a:srgbClr val="222222"/>
                </a:solidFill>
                <a:latin typeface="Arial" panose="020B0604020202020204" pitchFamily="34" charset="0"/>
              </a:rPr>
              <a:t>MAXIMO•TRIB•POT•XVII•IMP•VI•COS•VI•P•P•</a:t>
            </a:r>
            <a:br>
              <a:rPr lang="hr-HR" dirty="0"/>
            </a:br>
            <a:r>
              <a:rPr lang="hr-HR" dirty="0">
                <a:solidFill>
                  <a:srgbClr val="222222"/>
                </a:solidFill>
                <a:latin typeface="Arial" panose="020B0604020202020204" pitchFamily="34" charset="0"/>
              </a:rPr>
              <a:t>AD•DECLARANDVM•QVANTAE•ALTITVDINIS</a:t>
            </a:r>
            <a:br>
              <a:rPr lang="hr-HR" dirty="0"/>
            </a:br>
            <a:r>
              <a:rPr lang="hr-HR" dirty="0">
                <a:solidFill>
                  <a:srgbClr val="222222"/>
                </a:solidFill>
                <a:latin typeface="Arial" panose="020B0604020202020204" pitchFamily="34" charset="0"/>
              </a:rPr>
              <a:t>MONS•ET•LOCVS•TANT[IS•OPER]IBVS•SIT•EGESTVS</a:t>
            </a:r>
            <a:endParaRPr lang="hr-HR" dirty="0"/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A450FBEF-5225-4956-B1AB-B2D53746C99E}"/>
              </a:ext>
            </a:extLst>
          </p:cNvPr>
          <p:cNvSpPr txBox="1"/>
          <p:nvPr/>
        </p:nvSpPr>
        <p:spPr>
          <a:xfrm>
            <a:off x="246888" y="315636"/>
            <a:ext cx="2651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dirty="0"/>
              <a:t>Što znači SPQR? </a:t>
            </a:r>
          </a:p>
        </p:txBody>
      </p:sp>
    </p:spTree>
    <p:extLst>
      <p:ext uri="{BB962C8B-B14F-4D97-AF65-F5344CB8AC3E}">
        <p14:creationId xmlns:p14="http://schemas.microsoft.com/office/powerpoint/2010/main" val="550072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1F64BB0-2E3F-40D7-8E81-214A29A5F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LATINICA – LATINSKA ABECEDA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F199613-1E53-4089-99D7-DA8ED3B8F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Latinska abeceda u rimskom razdoblju i tijekom srednjega vijeka: 23 slova </a:t>
            </a:r>
          </a:p>
          <a:p>
            <a:r>
              <a:rPr lang="hr-HR" dirty="0"/>
              <a:t>u XVII. st. razlučeni su grafemi U i V te I </a:t>
            </a:r>
            <a:r>
              <a:rPr lang="hr-HR" dirty="0" err="1"/>
              <a:t>i</a:t>
            </a:r>
            <a:r>
              <a:rPr lang="hr-HR" dirty="0"/>
              <a:t> J kao predstavnici zasebnih fonema, a uveden je i grafem W, pa od tada latinska abeceda ima 26 slova (u našem udžbeniku ima 24 slova)</a:t>
            </a:r>
          </a:p>
          <a:p>
            <a:r>
              <a:rPr lang="hr-HR" dirty="0"/>
              <a:t>Hrvati kao službeni jezik upotrebljavaju latinski sve do sredine XIX. st., pa tako i latinsko pismo (uz to rabe dva pisma glagoljicu i hrvatsku ćirilicu, a u XVI. st. se javljaju prvi tekstovi na hrvatskom jeziku pisani latinicom)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64447796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j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266</TotalTime>
  <Words>73</Words>
  <Application>Microsoft Office PowerPoint</Application>
  <PresentationFormat>Široki zaslon</PresentationFormat>
  <Paragraphs>13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Wingdings</vt:lpstr>
      <vt:lpstr>Galerija</vt:lpstr>
      <vt:lpstr>Latinsko pismo LATINICA</vt:lpstr>
      <vt:lpstr>RAZVOJ LATINICE</vt:lpstr>
      <vt:lpstr>PowerPoint prezentacija</vt:lpstr>
      <vt:lpstr>TRAJANOV STUP U RIMU</vt:lpstr>
      <vt:lpstr>LATINICA – LATINSKA ABECEDA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Latinsko pismo LATINICA</dc:title>
  <dc:creator>Alka Vrsalović</dc:creator>
  <cp:lastModifiedBy>Alka Vrsalović</cp:lastModifiedBy>
  <cp:revision>8</cp:revision>
  <dcterms:created xsi:type="dcterms:W3CDTF">2018-09-11T07:37:11Z</dcterms:created>
  <dcterms:modified xsi:type="dcterms:W3CDTF">2018-09-13T11:07:27Z</dcterms:modified>
</cp:coreProperties>
</file>